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65" r:id="rId10"/>
    <p:sldId id="268" r:id="rId11"/>
    <p:sldId id="269" r:id="rId12"/>
    <p:sldId id="267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5" r:id="rId23"/>
    <p:sldId id="286" r:id="rId24"/>
    <p:sldId id="290" r:id="rId25"/>
    <p:sldId id="287" r:id="rId26"/>
    <p:sldId id="292" r:id="rId27"/>
    <p:sldId id="288" r:id="rId28"/>
    <p:sldId id="289" r:id="rId29"/>
    <p:sldId id="291" r:id="rId30"/>
    <p:sldId id="305" r:id="rId31"/>
    <p:sldId id="306" r:id="rId32"/>
    <p:sldId id="307" r:id="rId33"/>
    <p:sldId id="308" r:id="rId34"/>
    <p:sldId id="309" r:id="rId35"/>
    <p:sldId id="310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12/1/2014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JCM on 3 Dec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3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7663"/>
            <a:ext cx="7315200" cy="1154097"/>
          </a:xfrm>
        </p:spPr>
        <p:txBody>
          <a:bodyPr/>
          <a:lstStyle/>
          <a:p>
            <a:r>
              <a:rPr lang="en-US" dirty="0" smtClean="0"/>
              <a:t>CT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SDH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3" y="2150172"/>
            <a:ext cx="4159188" cy="4159188"/>
          </a:xfrm>
          <a:prstGeom prst="rect">
            <a:avLst/>
          </a:prstGeom>
        </p:spPr>
      </p:pic>
      <p:pic>
        <p:nvPicPr>
          <p:cNvPr id="5" name="Picture 4" descr="FSDH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89" y="2150171"/>
            <a:ext cx="4158517" cy="415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en-US" dirty="0" smtClean="0"/>
              <a:t>CT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SDH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" y="2092160"/>
            <a:ext cx="4139467" cy="4139467"/>
          </a:xfrm>
          <a:prstGeom prst="rect">
            <a:avLst/>
          </a:prstGeom>
        </p:spPr>
      </p:pic>
      <p:pic>
        <p:nvPicPr>
          <p:cNvPr id="5" name="Picture 4" descr="FSDH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45" y="2092160"/>
            <a:ext cx="4139467" cy="41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2 CT findings in this lady (2 marks)</a:t>
            </a:r>
          </a:p>
        </p:txBody>
      </p:sp>
    </p:spTree>
    <p:extLst>
      <p:ext uri="{BB962C8B-B14F-4D97-AF65-F5344CB8AC3E}">
        <p14:creationId xmlns:p14="http://schemas.microsoft.com/office/powerpoint/2010/main" val="368289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possible clinical symptoms associated with this condition? (2 marks)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1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2 risk factors for this condition (1 marks)</a:t>
            </a:r>
          </a:p>
        </p:txBody>
      </p:sp>
    </p:spTree>
    <p:extLst>
      <p:ext uri="{BB962C8B-B14F-4D97-AF65-F5344CB8AC3E}">
        <p14:creationId xmlns:p14="http://schemas.microsoft.com/office/powerpoint/2010/main" val="182510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M/52 </a:t>
            </a:r>
          </a:p>
          <a:p>
            <a:r>
              <a:rPr lang="en-US" dirty="0" smtClean="0"/>
              <a:t>Known BPH and hyperlipidemia</a:t>
            </a:r>
          </a:p>
          <a:p>
            <a:r>
              <a:rPr lang="en-US" dirty="0" smtClean="0"/>
              <a:t>Chest pain 1.5 </a:t>
            </a:r>
            <a:r>
              <a:rPr lang="en-US" dirty="0" err="1" smtClean="0"/>
              <a:t>hrs</a:t>
            </a:r>
            <a:r>
              <a:rPr lang="en-US" dirty="0" smtClean="0"/>
              <a:t> with sweating before AED attendance by ambulance</a:t>
            </a:r>
          </a:p>
          <a:p>
            <a:r>
              <a:rPr lang="en-US" dirty="0" smtClean="0"/>
              <a:t>GCS15/15, BP 120/87mmHg, P 68/min, SpO2 100% RA</a:t>
            </a:r>
          </a:p>
          <a:p>
            <a:r>
              <a:rPr lang="en-US" dirty="0" smtClean="0"/>
              <a:t>Not in CHF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0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ECG</a:t>
            </a:r>
            <a:endParaRPr lang="en-US" dirty="0"/>
          </a:p>
        </p:txBody>
      </p:sp>
      <p:pic>
        <p:nvPicPr>
          <p:cNvPr id="4" name="Picture 3" descr="scan002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8634" r="18890" b="22993"/>
          <a:stretch/>
        </p:blipFill>
        <p:spPr>
          <a:xfrm rot="16200000">
            <a:off x="2596191" y="1022562"/>
            <a:ext cx="4453095" cy="5982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55390" y="2163826"/>
            <a:ext cx="1558843" cy="956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no contraindication, Suggest 2 oral medicines with proven mortality benefit you would give him? (1 mark)</a:t>
            </a:r>
          </a:p>
        </p:txBody>
      </p:sp>
    </p:spTree>
    <p:extLst>
      <p:ext uri="{BB962C8B-B14F-4D97-AF65-F5344CB8AC3E}">
        <p14:creationId xmlns:p14="http://schemas.microsoft.com/office/powerpoint/2010/main" val="25327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3 important ECG findings (1.5 marks)</a:t>
            </a:r>
          </a:p>
        </p:txBody>
      </p:sp>
    </p:spTree>
    <p:extLst>
      <p:ext uri="{BB962C8B-B14F-4D97-AF65-F5344CB8AC3E}">
        <p14:creationId xmlns:p14="http://schemas.microsoft.com/office/powerpoint/2010/main" val="5716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cause for this condition and ECG features? (1 mark)</a:t>
            </a:r>
          </a:p>
        </p:txBody>
      </p:sp>
    </p:spTree>
    <p:extLst>
      <p:ext uri="{BB962C8B-B14F-4D97-AF65-F5344CB8AC3E}">
        <p14:creationId xmlns:p14="http://schemas.microsoft.com/office/powerpoint/2010/main" val="181865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F/8 Good past health</a:t>
            </a:r>
          </a:p>
          <a:p>
            <a:r>
              <a:rPr lang="en-US" dirty="0" smtClean="0"/>
              <a:t>She has fever with some URI symptoms for past few days. She starts to complain right leg pain for 2 days with a limping gait. No history of injury was noted.</a:t>
            </a:r>
          </a:p>
          <a:p>
            <a:r>
              <a:rPr lang="en-US" dirty="0" smtClean="0"/>
              <a:t>Temp38.5 degree, stable vitals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7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one metabolic condition which can cause similar ECG pattern (0.5 mark)</a:t>
            </a:r>
          </a:p>
        </p:txBody>
      </p:sp>
    </p:spTree>
    <p:extLst>
      <p:ext uri="{BB962C8B-B14F-4D97-AF65-F5344CB8AC3E}">
        <p14:creationId xmlns:p14="http://schemas.microsoft.com/office/powerpoint/2010/main" val="247609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your treatment plan? (1 mark)</a:t>
            </a:r>
          </a:p>
        </p:txBody>
      </p:sp>
    </p:spTree>
    <p:extLst>
      <p:ext uri="{BB962C8B-B14F-4D97-AF65-F5344CB8AC3E}">
        <p14:creationId xmlns:p14="http://schemas.microsoft.com/office/powerpoint/2010/main" val="265370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M/44</a:t>
            </a:r>
          </a:p>
          <a:p>
            <a:r>
              <a:rPr lang="en-US" dirty="0" smtClean="0"/>
              <a:t>Non-smoker</a:t>
            </a:r>
          </a:p>
          <a:p>
            <a:r>
              <a:rPr lang="en-US" dirty="0" smtClean="0"/>
              <a:t>c/o gradual onset dyspnea, headache, sensation of face and throat swelling especially during supine position for 1 week</a:t>
            </a:r>
          </a:p>
          <a:p>
            <a:r>
              <a:rPr lang="en-US" dirty="0" smtClean="0"/>
              <a:t>BP 124/76mmHg, P 94/min, SpO2 97% (RA)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7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VCO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2810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CO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27" r="-64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0193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diagnosis? (1 mark)</a:t>
            </a:r>
          </a:p>
        </p:txBody>
      </p:sp>
    </p:spTree>
    <p:extLst>
      <p:ext uri="{BB962C8B-B14F-4D97-AF65-F5344CB8AC3E}">
        <p14:creationId xmlns:p14="http://schemas.microsoft.com/office/powerpoint/2010/main" val="355046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2 life-threatening conditions associated with the syndrome. (1 mark)</a:t>
            </a:r>
          </a:p>
        </p:txBody>
      </p:sp>
    </p:spTree>
    <p:extLst>
      <p:ext uri="{BB962C8B-B14F-4D97-AF65-F5344CB8AC3E}">
        <p14:creationId xmlns:p14="http://schemas.microsoft.com/office/powerpoint/2010/main" val="297887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3 causes of the syndrome. (1.5 marks)</a:t>
            </a:r>
          </a:p>
        </p:txBody>
      </p:sp>
    </p:spTree>
    <p:extLst>
      <p:ext uri="{BB962C8B-B14F-4D97-AF65-F5344CB8AC3E}">
        <p14:creationId xmlns:p14="http://schemas.microsoft.com/office/powerpoint/2010/main" val="3915156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1 further investigations for this patient to delineate the cause. (0.5 mark)</a:t>
            </a:r>
          </a:p>
        </p:txBody>
      </p:sp>
    </p:spTree>
    <p:extLst>
      <p:ext uri="{BB962C8B-B14F-4D97-AF65-F5344CB8AC3E}">
        <p14:creationId xmlns:p14="http://schemas.microsoft.com/office/powerpoint/2010/main" val="2616793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</a:t>
            </a:r>
            <a:r>
              <a:rPr lang="en-US" dirty="0"/>
              <a:t>2</a:t>
            </a:r>
            <a:r>
              <a:rPr lang="en-US" dirty="0" smtClean="0"/>
              <a:t> treatments in this case. (1 mark)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26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 4 possible diagnoses for her complaints (2marks)</a:t>
            </a:r>
          </a:p>
        </p:txBody>
      </p:sp>
    </p:spTree>
    <p:extLst>
      <p:ext uri="{BB962C8B-B14F-4D97-AF65-F5344CB8AC3E}">
        <p14:creationId xmlns:p14="http://schemas.microsoft.com/office/powerpoint/2010/main" val="1410906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M/56</a:t>
            </a:r>
          </a:p>
          <a:p>
            <a:r>
              <a:rPr lang="en-US" dirty="0" smtClean="0"/>
              <a:t>History of alcoholic liver cirrhosis with portal hypertension</a:t>
            </a:r>
          </a:p>
          <a:p>
            <a:r>
              <a:rPr lang="en-US" dirty="0" smtClean="0"/>
              <a:t>S/F with left chest wall contusion</a:t>
            </a:r>
          </a:p>
          <a:p>
            <a:r>
              <a:rPr lang="en-US" dirty="0" smtClean="0"/>
              <a:t>BP 84/58mmHg, P 80/min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50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plenic injury 1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5595"/>
          <a:stretch>
            <a:fillRect/>
          </a:stretch>
        </p:blipFill>
        <p:spPr/>
      </p:pic>
      <p:pic>
        <p:nvPicPr>
          <p:cNvPr id="10" name="Content Placeholder 9" descr="splenic injury 3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5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0995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3 abnormalities on the CT images (1.5 marks)</a:t>
            </a:r>
          </a:p>
        </p:txBody>
      </p:sp>
    </p:spTree>
    <p:extLst>
      <p:ext uri="{BB962C8B-B14F-4D97-AF65-F5344CB8AC3E}">
        <p14:creationId xmlns:p14="http://schemas.microsoft.com/office/powerpoint/2010/main" val="786858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likely cause of hypotension in the patient? (0.5 mark)</a:t>
            </a:r>
          </a:p>
        </p:txBody>
      </p:sp>
    </p:spTree>
    <p:extLst>
      <p:ext uri="{BB962C8B-B14F-4D97-AF65-F5344CB8AC3E}">
        <p14:creationId xmlns:p14="http://schemas.microsoft.com/office/powerpoint/2010/main" val="1481392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classification and the grading of this injury? (1 mark)</a:t>
            </a:r>
          </a:p>
        </p:txBody>
      </p:sp>
    </p:spTree>
    <p:extLst>
      <p:ext uri="{BB962C8B-B14F-4D97-AF65-F5344CB8AC3E}">
        <p14:creationId xmlns:p14="http://schemas.microsoft.com/office/powerpoint/2010/main" val="2757943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2 treatments if non-operative management is adopted for this patient (1 mark)</a:t>
            </a:r>
          </a:p>
        </p:txBody>
      </p:sp>
    </p:spTree>
    <p:extLst>
      <p:ext uri="{BB962C8B-B14F-4D97-AF65-F5344CB8AC3E}">
        <p14:creationId xmlns:p14="http://schemas.microsoft.com/office/powerpoint/2010/main" val="2513174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2 indications of emergency laparotomy for this injury. (1 mark)</a:t>
            </a:r>
          </a:p>
        </p:txBody>
      </p:sp>
    </p:spTree>
    <p:extLst>
      <p:ext uri="{BB962C8B-B14F-4D97-AF65-F5344CB8AC3E}">
        <p14:creationId xmlns:p14="http://schemas.microsoft.com/office/powerpoint/2010/main" val="279866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Right hip USG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/>
          <a:stretch/>
        </p:blipFill>
        <p:spPr>
          <a:xfrm>
            <a:off x="147767" y="2476800"/>
            <a:ext cx="4498116" cy="304958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/>
          <a:stretch/>
        </p:blipFill>
        <p:spPr>
          <a:xfrm>
            <a:off x="4645883" y="2476800"/>
            <a:ext cx="4498117" cy="30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Left hip USG for comparison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/>
          <a:stretch/>
        </p:blipFill>
        <p:spPr>
          <a:xfrm>
            <a:off x="115350" y="2361600"/>
            <a:ext cx="4355850" cy="295529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6"/>
          <a:stretch/>
        </p:blipFill>
        <p:spPr>
          <a:xfrm>
            <a:off x="4652262" y="2361600"/>
            <a:ext cx="4308592" cy="29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2 </a:t>
            </a:r>
            <a:r>
              <a:rPr lang="en-US" dirty="0" err="1" smtClean="0"/>
              <a:t>sonographic</a:t>
            </a:r>
            <a:r>
              <a:rPr lang="en-US" dirty="0" smtClean="0"/>
              <a:t> findings for right hip scan (1mark)</a:t>
            </a:r>
          </a:p>
        </p:txBody>
      </p:sp>
    </p:spTree>
    <p:extLst>
      <p:ext uri="{BB962C8B-B14F-4D97-AF65-F5344CB8AC3E}">
        <p14:creationId xmlns:p14="http://schemas.microsoft.com/office/powerpoint/2010/main" val="355841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invasive diagnostic procedure would you consider </a:t>
            </a:r>
            <a:r>
              <a:rPr lang="en-US" dirty="0" smtClean="0"/>
              <a:t>to </a:t>
            </a:r>
            <a:r>
              <a:rPr lang="en-US" dirty="0" smtClean="0"/>
              <a:t>confirm your diagnosis? (1 mark)</a:t>
            </a:r>
          </a:p>
        </p:txBody>
      </p:sp>
    </p:spTree>
    <p:extLst>
      <p:ext uri="{BB962C8B-B14F-4D97-AF65-F5344CB8AC3E}">
        <p14:creationId xmlns:p14="http://schemas.microsoft.com/office/powerpoint/2010/main" val="52248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4 auxiliary laboratory tests you would order for her condition (2 marks)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3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F/91</a:t>
            </a:r>
          </a:p>
          <a:p>
            <a:r>
              <a:rPr lang="en-US" dirty="0" smtClean="0"/>
              <a:t>History of Old CVA on aspirin</a:t>
            </a:r>
          </a:p>
          <a:p>
            <a:r>
              <a:rPr lang="en-US" dirty="0" smtClean="0"/>
              <a:t>She lost balance and fell backward, landed with </a:t>
            </a:r>
            <a:r>
              <a:rPr lang="en-US" dirty="0" err="1" smtClean="0"/>
              <a:t>occupit</a:t>
            </a:r>
            <a:endParaRPr lang="en-US" dirty="0" smtClean="0"/>
          </a:p>
          <a:p>
            <a:r>
              <a:rPr lang="en-US" dirty="0" smtClean="0"/>
              <a:t>All along GCS 15/15 and no focal sign</a:t>
            </a:r>
          </a:p>
          <a:p>
            <a:r>
              <a:rPr lang="en-US" dirty="0" smtClean="0"/>
              <a:t>There is abrasion and hematoma over </a:t>
            </a:r>
            <a:r>
              <a:rPr lang="en-US" dirty="0" err="1" smtClean="0"/>
              <a:t>occpiut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52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359</TotalTime>
  <Words>526</Words>
  <Application>Microsoft Office PowerPoint</Application>
  <PresentationFormat>如螢幕大小 (4:3)</PresentationFormat>
  <Paragraphs>78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2" baseType="lpstr">
      <vt:lpstr>新細明體</vt:lpstr>
      <vt:lpstr>Brush Script MT</vt:lpstr>
      <vt:lpstr>Constantia</vt:lpstr>
      <vt:lpstr>Franklin Gothic Book</vt:lpstr>
      <vt:lpstr>Rage Italic</vt:lpstr>
      <vt:lpstr>Pushpin</vt:lpstr>
      <vt:lpstr>OSCE Questions</vt:lpstr>
      <vt:lpstr>Case 1</vt:lpstr>
      <vt:lpstr>Question 1</vt:lpstr>
      <vt:lpstr>Right hip USG</vt:lpstr>
      <vt:lpstr>Left hip USG for comparison</vt:lpstr>
      <vt:lpstr>Question 2</vt:lpstr>
      <vt:lpstr>Question 3</vt:lpstr>
      <vt:lpstr>Question 4</vt:lpstr>
      <vt:lpstr>Case 2</vt:lpstr>
      <vt:lpstr>CT Brain</vt:lpstr>
      <vt:lpstr>CT Brain</vt:lpstr>
      <vt:lpstr>Question 1</vt:lpstr>
      <vt:lpstr>Question 2</vt:lpstr>
      <vt:lpstr>Question 3</vt:lpstr>
      <vt:lpstr>Case 3</vt:lpstr>
      <vt:lpstr>ECG</vt:lpstr>
      <vt:lpstr>Question 1</vt:lpstr>
      <vt:lpstr>Question 2</vt:lpstr>
      <vt:lpstr>Question 3</vt:lpstr>
      <vt:lpstr>Question 4</vt:lpstr>
      <vt:lpstr>Question 5</vt:lpstr>
      <vt:lpstr>Case 4</vt:lpstr>
      <vt:lpstr>PowerPoint 簡報</vt:lpstr>
      <vt:lpstr>PowerPoint 簡報</vt:lpstr>
      <vt:lpstr>Question 1</vt:lpstr>
      <vt:lpstr>Question 2 </vt:lpstr>
      <vt:lpstr>Question 3 </vt:lpstr>
      <vt:lpstr>Question 4</vt:lpstr>
      <vt:lpstr>Question 5</vt:lpstr>
      <vt:lpstr>Case 5</vt:lpstr>
      <vt:lpstr>PowerPoint 簡報</vt:lpstr>
      <vt:lpstr>Question 1</vt:lpstr>
      <vt:lpstr>Question 2</vt:lpstr>
      <vt:lpstr>Question 3</vt:lpstr>
      <vt:lpstr>Question 4</vt:lpstr>
      <vt:lpstr>Question 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Questions</dc:title>
  <dc:creator>Mok Ka Leung</dc:creator>
  <cp:lastModifiedBy>Ka Leung Mok</cp:lastModifiedBy>
  <cp:revision>34</cp:revision>
  <dcterms:created xsi:type="dcterms:W3CDTF">2014-11-25T08:24:37Z</dcterms:created>
  <dcterms:modified xsi:type="dcterms:W3CDTF">2014-12-01T04:06:02Z</dcterms:modified>
</cp:coreProperties>
</file>